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4" r:id="rId4"/>
    <p:sldId id="265" r:id="rId5"/>
    <p:sldId id="257" r:id="rId6"/>
    <p:sldId id="259" r:id="rId7"/>
    <p:sldId id="262" r:id="rId8"/>
    <p:sldId id="266" r:id="rId9"/>
    <p:sldId id="267" r:id="rId10"/>
    <p:sldId id="263" r:id="rId11"/>
    <p:sldId id="260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5C7D3"/>
    <a:srgbClr val="658DC6"/>
    <a:srgbClr val="134A8B"/>
    <a:srgbClr val="6D8DC6"/>
    <a:srgbClr val="F5B895"/>
    <a:srgbClr val="EAEAEA"/>
    <a:srgbClr val="84898C"/>
    <a:srgbClr val="A58D7F"/>
    <a:srgbClr val="F2D6AE"/>
    <a:srgbClr val="0F4C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7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397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433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446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04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396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9274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710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035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721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252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3306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6C568-497A-4128-9932-022A6B780FDA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439A7-7768-4E06-8019-DE93747EC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21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584910" y="5888054"/>
            <a:ext cx="24256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서울캠퍼스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5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반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7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팀</a:t>
            </a:r>
            <a:endParaRPr lang="en-US" altLang="ko-KR" sz="15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ko-KR" altLang="en-US" sz="15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나승호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15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당현아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조현민 </a:t>
            </a:r>
            <a:r>
              <a:rPr lang="ko-KR" altLang="en-US" sz="15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박나영</a:t>
            </a:r>
            <a:endParaRPr lang="en-US" altLang="ko-KR" sz="15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 flipH="1">
            <a:off x="598880" y="5599421"/>
            <a:ext cx="144780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D8DC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나당연합군</a:t>
            </a:r>
            <a:endParaRPr lang="ko-KR" altLang="en-US" sz="15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D8DC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06806" y="5615822"/>
            <a:ext cx="78104" cy="305753"/>
          </a:xfrm>
          <a:prstGeom prst="rect">
            <a:avLst/>
          </a:prstGeom>
          <a:solidFill>
            <a:srgbClr val="6D8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06806" y="5904835"/>
            <a:ext cx="78104" cy="534473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EAEAEA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065110" y="2293243"/>
            <a:ext cx="807945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  <a:alpha val="26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SOL     VER</a:t>
            </a:r>
            <a:endParaRPr lang="ko-KR" altLang="en-US" sz="1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  <a:alpha val="26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9" name="main-log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99219" y="1625601"/>
            <a:ext cx="2199458" cy="3001156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413813" y="1660630"/>
            <a:ext cx="4183566" cy="498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016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737768" y="1971448"/>
            <a:ext cx="2009367" cy="2009367"/>
          </a:xfrm>
          <a:prstGeom prst="rect">
            <a:avLst/>
          </a:prstGeom>
          <a:solidFill>
            <a:srgbClr val="A58D7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013608" y="1971448"/>
            <a:ext cx="2009367" cy="2009367"/>
          </a:xfrm>
          <a:prstGeom prst="rect">
            <a:avLst/>
          </a:prstGeom>
          <a:solidFill>
            <a:srgbClr val="6D8DC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6289448" y="1971448"/>
            <a:ext cx="2009367" cy="2009367"/>
          </a:xfrm>
          <a:prstGeom prst="rect">
            <a:avLst/>
          </a:prstGeom>
          <a:solidFill>
            <a:srgbClr val="F2D6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8565288" y="1971448"/>
            <a:ext cx="2009367" cy="2009367"/>
          </a:xfrm>
          <a:prstGeom prst="rect">
            <a:avLst/>
          </a:prstGeom>
          <a:solidFill>
            <a:srgbClr val="0F4C81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299061" y="4192278"/>
            <a:ext cx="886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나승호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4901" y="4192278"/>
            <a:ext cx="886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당현아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0740" y="4192278"/>
            <a:ext cx="886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박나영</a:t>
            </a:r>
            <a:endParaRPr lang="ko-KR" altLang="en-US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126580" y="4192278"/>
            <a:ext cx="886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조현민</a:t>
            </a:r>
          </a:p>
        </p:txBody>
      </p:sp>
      <p:pic>
        <p:nvPicPr>
          <p:cNvPr id="14" name="그림 13" descr="하늘, 실외, 대지, 해변이(가) 표시된 사진&#10;&#10;자동 생성된 설명">
            <a:extLst>
              <a:ext uri="{FF2B5EF4-FFF2-40B4-BE49-F238E27FC236}">
                <a16:creationId xmlns:a16="http://schemas.microsoft.com/office/drawing/2014/main" id="{C8FF882C-1EF8-452B-A242-BB0623F9020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63" t="25293" r="11363" b="16751"/>
          <a:stretch/>
        </p:blipFill>
        <p:spPr>
          <a:xfrm>
            <a:off x="8544790" y="1971445"/>
            <a:ext cx="2009367" cy="2009367"/>
          </a:xfrm>
          <a:prstGeom prst="rect">
            <a:avLst/>
          </a:prstGeom>
        </p:spPr>
      </p:pic>
      <p:pic>
        <p:nvPicPr>
          <p:cNvPr id="16" name="그림 15" descr="무대, 게임이(가) 표시된 사진&#10;&#10;자동 생성된 설명">
            <a:extLst>
              <a:ext uri="{FF2B5EF4-FFF2-40B4-BE49-F238E27FC236}">
                <a16:creationId xmlns:a16="http://schemas.microsoft.com/office/drawing/2014/main" id="{8B28B923-8C67-4BF3-B5E5-1622730D44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768" y="1971448"/>
            <a:ext cx="2009367" cy="2009367"/>
          </a:xfrm>
          <a:prstGeom prst="rect">
            <a:avLst/>
          </a:prstGeom>
        </p:spPr>
      </p:pic>
      <p:pic>
        <p:nvPicPr>
          <p:cNvPr id="18" name="그림 17" descr="실외, 사람이(가) 표시된 사진&#10;&#10;자동 생성된 설명">
            <a:extLst>
              <a:ext uri="{FF2B5EF4-FFF2-40B4-BE49-F238E27FC236}">
                <a16:creationId xmlns:a16="http://schemas.microsoft.com/office/drawing/2014/main" id="{B97A090F-6CF2-4C7B-8B05-D051AEA8630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4023857" y="1971446"/>
            <a:ext cx="2009367" cy="2009368"/>
          </a:xfrm>
          <a:prstGeom prst="rect">
            <a:avLst/>
          </a:prstGeom>
        </p:spPr>
      </p:pic>
      <p:pic>
        <p:nvPicPr>
          <p:cNvPr id="20" name="그림 19" descr="나무, 실외, 잔디, 사람이(가) 표시된 사진&#10;&#10;자동 생성된 설명">
            <a:extLst>
              <a:ext uri="{FF2B5EF4-FFF2-40B4-BE49-F238E27FC236}">
                <a16:creationId xmlns:a16="http://schemas.microsoft.com/office/drawing/2014/main" id="{AA7CB50F-8580-4AE0-8A17-C76B4E25D48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90" b="12690"/>
          <a:stretch/>
        </p:blipFill>
        <p:spPr>
          <a:xfrm>
            <a:off x="6309946" y="1971445"/>
            <a:ext cx="2019616" cy="200936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16BB3F9-5191-488C-8E80-8CC15B089376}"/>
              </a:ext>
            </a:extLst>
          </p:cNvPr>
          <p:cNvSpPr txBox="1"/>
          <p:nvPr/>
        </p:nvSpPr>
        <p:spPr>
          <a:xfrm>
            <a:off x="2125135" y="4592388"/>
            <a:ext cx="1234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백엔드</a:t>
            </a:r>
            <a:endParaRPr lang="en-US" altLang="ko-KR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프론트엔드</a:t>
            </a:r>
            <a:endParaRPr lang="ko-KR" altLang="en-US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A61C72-F0EB-4293-A1A4-64A7C68C87E1}"/>
              </a:ext>
            </a:extLst>
          </p:cNvPr>
          <p:cNvSpPr txBox="1"/>
          <p:nvPr/>
        </p:nvSpPr>
        <p:spPr>
          <a:xfrm>
            <a:off x="4400976" y="4592388"/>
            <a:ext cx="12346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백엔드</a:t>
            </a:r>
            <a:endParaRPr lang="en-US" altLang="ko-KR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프론트엔드</a:t>
            </a:r>
            <a:endParaRPr lang="en-US" altLang="ko-KR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UI/UX</a:t>
            </a:r>
          </a:p>
          <a:p>
            <a:pPr algn="ctr"/>
            <a:r>
              <a:rPr lang="ko-KR" altLang="en-US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3135A7-A8B3-4395-A371-1F5836DE4F6D}"/>
              </a:ext>
            </a:extLst>
          </p:cNvPr>
          <p:cNvSpPr txBox="1"/>
          <p:nvPr/>
        </p:nvSpPr>
        <p:spPr>
          <a:xfrm>
            <a:off x="6676816" y="4592388"/>
            <a:ext cx="1234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프론트엔드</a:t>
            </a:r>
            <a:endParaRPr lang="en-US" altLang="ko-KR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UI/UX</a:t>
            </a:r>
            <a:endParaRPr lang="ko-KR" altLang="en-US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B27F469-CCBD-4B7F-A59B-99DCB7CD37A2}"/>
              </a:ext>
            </a:extLst>
          </p:cNvPr>
          <p:cNvSpPr txBox="1"/>
          <p:nvPr/>
        </p:nvSpPr>
        <p:spPr>
          <a:xfrm>
            <a:off x="8952655" y="4592388"/>
            <a:ext cx="1234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백엔드</a:t>
            </a:r>
            <a:endParaRPr lang="en-US" altLang="ko-KR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프론트엔드</a:t>
            </a:r>
            <a:endParaRPr lang="en-US" altLang="ko-KR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서버</a:t>
            </a:r>
          </a:p>
        </p:txBody>
      </p:sp>
    </p:spTree>
    <p:extLst>
      <p:ext uri="{BB962C8B-B14F-4D97-AF65-F5344CB8AC3E}">
        <p14:creationId xmlns:p14="http://schemas.microsoft.com/office/powerpoint/2010/main" val="25998182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987" y="2530697"/>
            <a:ext cx="1554812" cy="17635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8762" y="2686833"/>
            <a:ext cx="2981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84664" y="3502024"/>
            <a:ext cx="47676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좋은 피드백을 통해 더 멋진 </a:t>
            </a:r>
            <a:r>
              <a:rPr lang="en-US" altLang="ko-KR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“</a:t>
            </a:r>
            <a:r>
              <a:rPr lang="ko-KR" altLang="en-US" sz="16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나당연합군</a:t>
            </a:r>
            <a:r>
              <a:rPr lang="en-US" altLang="ko-KR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”</a:t>
            </a:r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 되겠습니다</a:t>
            </a:r>
            <a:r>
              <a:rPr lang="en-US" altLang="ko-KR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AAE042-DDCA-47A0-B2FD-79B0E5E4CC26}"/>
              </a:ext>
            </a:extLst>
          </p:cNvPr>
          <p:cNvSpPr txBox="1"/>
          <p:nvPr/>
        </p:nvSpPr>
        <p:spPr>
          <a:xfrm>
            <a:off x="9455353" y="6500396"/>
            <a:ext cx="27366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SOLVER</a:t>
            </a:r>
            <a:r>
              <a:rPr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메인화면</a:t>
            </a:r>
            <a:r>
              <a:rPr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하단 </a:t>
            </a:r>
            <a:r>
              <a:rPr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&gt; </a:t>
            </a:r>
            <a:r>
              <a:rPr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고객센터 </a:t>
            </a:r>
            <a:r>
              <a:rPr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&gt; </a:t>
            </a:r>
            <a:r>
              <a:rPr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피드백</a:t>
            </a:r>
            <a:endParaRPr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6195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4740302" y="838055"/>
            <a:ext cx="2981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공부 중 막힐 때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4923183" y="1495445"/>
            <a:ext cx="2615537" cy="71120"/>
          </a:xfrm>
          <a:prstGeom prst="rect">
            <a:avLst/>
          </a:prstGeom>
          <a:solidFill>
            <a:srgbClr val="0F4C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967625" y="463194"/>
            <a:ext cx="25266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혹시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이런 경우 </a:t>
            </a:r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있으신가요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?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2082800"/>
            <a:ext cx="12192000" cy="4775200"/>
          </a:xfrm>
          <a:prstGeom prst="rect">
            <a:avLst/>
          </a:prstGeom>
          <a:solidFill>
            <a:srgbClr val="6D8DC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17" name="그림 16" descr="레고, 장난감이(가) 표시된 사진&#10;&#10;자동 생성된 설명">
            <a:extLst>
              <a:ext uri="{FF2B5EF4-FFF2-40B4-BE49-F238E27FC236}">
                <a16:creationId xmlns:a16="http://schemas.microsoft.com/office/drawing/2014/main" id="{69734FF2-A574-4AB3-9C09-9F0E7CE092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214" y="2592927"/>
            <a:ext cx="5249572" cy="3888572"/>
          </a:xfrm>
          <a:prstGeom prst="rect">
            <a:avLst/>
          </a:prstGeom>
        </p:spPr>
      </p:pic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48D8DB6C-4584-46F0-A738-B9AEAB18E388}"/>
              </a:ext>
            </a:extLst>
          </p:cNvPr>
          <p:cNvSpPr/>
          <p:nvPr/>
        </p:nvSpPr>
        <p:spPr>
          <a:xfrm>
            <a:off x="896981" y="3526971"/>
            <a:ext cx="3196047" cy="818605"/>
          </a:xfrm>
          <a:prstGeom prst="wedgeRoundRectCallout">
            <a:avLst>
              <a:gd name="adj1" fmla="val 46786"/>
              <a:gd name="adj2" fmla="val 58236"/>
              <a:gd name="adj3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검색한 걸 다 적용해도 안될 때</a:t>
            </a:r>
          </a:p>
        </p:txBody>
      </p:sp>
      <p:sp>
        <p:nvSpPr>
          <p:cNvPr id="26" name="말풍선: 모서리가 둥근 사각형 25">
            <a:extLst>
              <a:ext uri="{FF2B5EF4-FFF2-40B4-BE49-F238E27FC236}">
                <a16:creationId xmlns:a16="http://schemas.microsoft.com/office/drawing/2014/main" id="{71AC9EC0-C776-46C0-9BDA-F26DBF9ECE10}"/>
              </a:ext>
            </a:extLst>
          </p:cNvPr>
          <p:cNvSpPr/>
          <p:nvPr/>
        </p:nvSpPr>
        <p:spPr>
          <a:xfrm>
            <a:off x="8251372" y="5441842"/>
            <a:ext cx="3196047" cy="818605"/>
          </a:xfrm>
          <a:prstGeom prst="wedgeRoundRectCallout">
            <a:avLst>
              <a:gd name="adj1" fmla="val -56756"/>
              <a:gd name="adj2" fmla="val -49211"/>
              <a:gd name="adj3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텍스트로는 도저히 해결이 안될 때</a:t>
            </a:r>
          </a:p>
        </p:txBody>
      </p:sp>
      <p:sp>
        <p:nvSpPr>
          <p:cNvPr id="27" name="말풍선: 모서리가 둥근 사각형 26">
            <a:extLst>
              <a:ext uri="{FF2B5EF4-FFF2-40B4-BE49-F238E27FC236}">
                <a16:creationId xmlns:a16="http://schemas.microsoft.com/office/drawing/2014/main" id="{C581D9AD-DAD0-4C40-9A55-CF7AB3A40F49}"/>
              </a:ext>
            </a:extLst>
          </p:cNvPr>
          <p:cNvSpPr/>
          <p:nvPr/>
        </p:nvSpPr>
        <p:spPr>
          <a:xfrm>
            <a:off x="7127422" y="2708366"/>
            <a:ext cx="3492953" cy="818605"/>
          </a:xfrm>
          <a:prstGeom prst="wedgeRoundRectCallout">
            <a:avLst>
              <a:gd name="adj1" fmla="val -59907"/>
              <a:gd name="adj2" fmla="val 43110"/>
              <a:gd name="adj3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내 상황에 맞는 내용이 검색에 없을 때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0177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6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4719982" y="765441"/>
            <a:ext cx="2981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학습 만족도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4923183" y="1495445"/>
            <a:ext cx="2615537" cy="71120"/>
          </a:xfrm>
          <a:prstGeom prst="rect">
            <a:avLst/>
          </a:prstGeom>
          <a:solidFill>
            <a:srgbClr val="0F4C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02894" y="426887"/>
            <a:ext cx="177484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비대면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학습의 한계</a:t>
            </a:r>
            <a:endParaRPr lang="en-US" altLang="ko-KR" sz="16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0" y="2082800"/>
            <a:ext cx="12192000" cy="4775200"/>
          </a:xfrm>
          <a:prstGeom prst="rect">
            <a:avLst/>
          </a:prstGeom>
          <a:solidFill>
            <a:srgbClr val="6D8DC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77B716-7B5E-4DCB-90D8-4C509340400A}"/>
              </a:ext>
            </a:extLst>
          </p:cNvPr>
          <p:cNvSpPr txBox="1"/>
          <p:nvPr/>
        </p:nvSpPr>
        <p:spPr>
          <a:xfrm>
            <a:off x="2555406" y="5723227"/>
            <a:ext cx="2585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19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와 교육격차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(%)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B33B531-41A9-4F10-B66E-50379D0453E2}"/>
              </a:ext>
            </a:extLst>
          </p:cNvPr>
          <p:cNvGrpSpPr/>
          <p:nvPr/>
        </p:nvGrpSpPr>
        <p:grpSpPr>
          <a:xfrm rot="5400000">
            <a:off x="2620112" y="2896760"/>
            <a:ext cx="2459884" cy="2442412"/>
            <a:chOff x="1827632" y="2781298"/>
            <a:chExt cx="2459884" cy="2442412"/>
          </a:xfrm>
        </p:grpSpPr>
        <p:sp>
          <p:nvSpPr>
            <p:cNvPr id="6" name="원형: 비어 있음 5">
              <a:extLst>
                <a:ext uri="{FF2B5EF4-FFF2-40B4-BE49-F238E27FC236}">
                  <a16:creationId xmlns:a16="http://schemas.microsoft.com/office/drawing/2014/main" id="{5155E691-34EC-4631-B665-F6EBD4D9B141}"/>
                </a:ext>
              </a:extLst>
            </p:cNvPr>
            <p:cNvSpPr/>
            <p:nvPr/>
          </p:nvSpPr>
          <p:spPr>
            <a:xfrm>
              <a:off x="1827633" y="2781299"/>
              <a:ext cx="2442411" cy="2442411"/>
            </a:xfrm>
            <a:prstGeom prst="donut">
              <a:avLst>
                <a:gd name="adj" fmla="val 16788"/>
              </a:avLst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10" name="막힌 원호 9">
              <a:extLst>
                <a:ext uri="{FF2B5EF4-FFF2-40B4-BE49-F238E27FC236}">
                  <a16:creationId xmlns:a16="http://schemas.microsoft.com/office/drawing/2014/main" id="{6D6842A1-0A32-4A8A-A5BA-00B9041F7666}"/>
                </a:ext>
              </a:extLst>
            </p:cNvPr>
            <p:cNvSpPr/>
            <p:nvPr/>
          </p:nvSpPr>
          <p:spPr>
            <a:xfrm rot="7168808">
              <a:off x="1834703" y="2781298"/>
              <a:ext cx="2442411" cy="2442411"/>
            </a:xfrm>
            <a:prstGeom prst="blockArc">
              <a:avLst>
                <a:gd name="adj1" fmla="val 15552570"/>
                <a:gd name="adj2" fmla="val 45231"/>
                <a:gd name="adj3" fmla="val 16243"/>
              </a:avLst>
            </a:prstGeom>
            <a:solidFill>
              <a:srgbClr val="8489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A406E495-F8FA-4D6F-867B-EA0CDB2D5581}"/>
                </a:ext>
              </a:extLst>
            </p:cNvPr>
            <p:cNvSpPr/>
            <p:nvPr/>
          </p:nvSpPr>
          <p:spPr>
            <a:xfrm>
              <a:off x="1827632" y="2781298"/>
              <a:ext cx="2459884" cy="2442411"/>
            </a:xfrm>
            <a:prstGeom prst="blockArc">
              <a:avLst>
                <a:gd name="adj1" fmla="val 10800000"/>
                <a:gd name="adj2" fmla="val 1461303"/>
                <a:gd name="adj3" fmla="val 16965"/>
              </a:avLst>
            </a:prstGeom>
            <a:solidFill>
              <a:srgbClr val="F5B8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BA21D08-C2F5-4C57-B93E-B89E978E66A4}"/>
              </a:ext>
            </a:extLst>
          </p:cNvPr>
          <p:cNvSpPr txBox="1"/>
          <p:nvPr/>
        </p:nvSpPr>
        <p:spPr>
          <a:xfrm>
            <a:off x="2095689" y="4068474"/>
            <a:ext cx="1066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커지지 않았다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algn="ctr"/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22.6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908DCC-0D0A-4E3A-A39B-8991CAC9C007}"/>
              </a:ext>
            </a:extLst>
          </p:cNvPr>
          <p:cNvSpPr txBox="1"/>
          <p:nvPr/>
        </p:nvSpPr>
        <p:spPr>
          <a:xfrm>
            <a:off x="4075106" y="3910583"/>
            <a:ext cx="116570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커졌다</a:t>
            </a:r>
            <a:endParaRPr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64.4</a:t>
            </a:r>
            <a:endParaRPr lang="ko-KR" altLang="en-US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6F093D-5DE9-48EF-99E4-B62B8BB9D3EA}"/>
              </a:ext>
            </a:extLst>
          </p:cNvPr>
          <p:cNvSpPr txBox="1"/>
          <p:nvPr/>
        </p:nvSpPr>
        <p:spPr>
          <a:xfrm>
            <a:off x="7779459" y="5712404"/>
            <a:ext cx="203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심화된 가장 큰 이유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77ED6A3-D572-4847-A5EF-5F2BBDA8D9F0}"/>
              </a:ext>
            </a:extLst>
          </p:cNvPr>
          <p:cNvSpPr/>
          <p:nvPr/>
        </p:nvSpPr>
        <p:spPr>
          <a:xfrm>
            <a:off x="6981978" y="3180052"/>
            <a:ext cx="504000" cy="2352675"/>
          </a:xfrm>
          <a:prstGeom prst="rect">
            <a:avLst/>
          </a:prstGeom>
          <a:solidFill>
            <a:srgbClr val="F5B8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6C1C15-8CDD-447A-BF05-E371340F1831}"/>
              </a:ext>
            </a:extLst>
          </p:cNvPr>
          <p:cNvSpPr/>
          <p:nvPr/>
        </p:nvSpPr>
        <p:spPr>
          <a:xfrm>
            <a:off x="7764153" y="3899760"/>
            <a:ext cx="504000" cy="16329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A5F6711-F157-4D80-8096-5C9440BABE3E}"/>
              </a:ext>
            </a:extLst>
          </p:cNvPr>
          <p:cNvSpPr/>
          <p:nvPr/>
        </p:nvSpPr>
        <p:spPr>
          <a:xfrm>
            <a:off x="8546328" y="4519316"/>
            <a:ext cx="504000" cy="10134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F046844-BDDD-4914-AA76-C555B817AC26}"/>
              </a:ext>
            </a:extLst>
          </p:cNvPr>
          <p:cNvSpPr/>
          <p:nvPr/>
        </p:nvSpPr>
        <p:spPr>
          <a:xfrm>
            <a:off x="9328503" y="5151727"/>
            <a:ext cx="504000" cy="381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8951CAC-C961-4922-A469-5EA81203064E}"/>
              </a:ext>
            </a:extLst>
          </p:cNvPr>
          <p:cNvSpPr/>
          <p:nvPr/>
        </p:nvSpPr>
        <p:spPr>
          <a:xfrm>
            <a:off x="10110677" y="5319613"/>
            <a:ext cx="504000" cy="2131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BAE792-28FA-4FB4-8341-E0674049BE6E}"/>
              </a:ext>
            </a:extLst>
          </p:cNvPr>
          <p:cNvSpPr txBox="1"/>
          <p:nvPr/>
        </p:nvSpPr>
        <p:spPr>
          <a:xfrm>
            <a:off x="6546932" y="2556187"/>
            <a:ext cx="13740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소통의 한계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14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적시적지 불가능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76BFA8-F4B2-4A0B-A727-37216B363CD4}"/>
              </a:ext>
            </a:extLst>
          </p:cNvPr>
          <p:cNvSpPr txBox="1"/>
          <p:nvPr/>
        </p:nvSpPr>
        <p:spPr>
          <a:xfrm>
            <a:off x="9516899" y="6532340"/>
            <a:ext cx="2690160" cy="276999"/>
          </a:xfrm>
          <a:prstGeom prst="rect">
            <a:avLst/>
          </a:prstGeom>
          <a:noFill/>
          <a:ln>
            <a:solidFill>
              <a:schemeClr val="accent1">
                <a:shade val="50000"/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조사기관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리서치뷰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(2020.12.04 ~ 06)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99755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9" grpId="0"/>
      <p:bldP spid="4" grpId="0"/>
      <p:bldP spid="5" grpId="0" animBg="1"/>
      <p:bldP spid="15" grpId="0" animBg="1"/>
      <p:bldP spid="16" grpId="0" animBg="1"/>
      <p:bldP spid="17" grpId="0" animBg="1"/>
      <p:bldP spid="18" grpId="0" animBg="1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3918558" y="765441"/>
            <a:ext cx="43548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수강생 유치 어려움</a:t>
            </a:r>
            <a:endParaRPr lang="ko-KR" altLang="en-US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F4C8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098000" y="1495445"/>
            <a:ext cx="3996000" cy="71120"/>
          </a:xfrm>
          <a:prstGeom prst="rect">
            <a:avLst/>
          </a:prstGeom>
          <a:solidFill>
            <a:srgbClr val="0F4C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910963" y="426887"/>
            <a:ext cx="25587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개인사업자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무경험자의 경우</a:t>
            </a:r>
            <a:endParaRPr lang="en-US" altLang="ko-KR" sz="16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0" y="2082800"/>
            <a:ext cx="12192000" cy="4775200"/>
          </a:xfrm>
          <a:prstGeom prst="rect">
            <a:avLst/>
          </a:prstGeom>
          <a:solidFill>
            <a:srgbClr val="6D8DC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603C634-2220-4EF8-B2FE-F3D40E989EF4}"/>
              </a:ext>
            </a:extLst>
          </p:cNvPr>
          <p:cNvGrpSpPr/>
          <p:nvPr/>
        </p:nvGrpSpPr>
        <p:grpSpPr>
          <a:xfrm>
            <a:off x="3064365" y="2264949"/>
            <a:ext cx="2220986" cy="4176378"/>
            <a:chOff x="2020687" y="2273042"/>
            <a:chExt cx="2220986" cy="4176378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A2F10058-9D53-4F29-9160-CA3AEB3CCD35}"/>
                </a:ext>
              </a:extLst>
            </p:cNvPr>
            <p:cNvGrpSpPr/>
            <p:nvPr/>
          </p:nvGrpSpPr>
          <p:grpSpPr>
            <a:xfrm>
              <a:off x="2020687" y="2273042"/>
              <a:ext cx="2220986" cy="3914768"/>
              <a:chOff x="-49286" y="2524125"/>
              <a:chExt cx="3771900" cy="6648450"/>
            </a:xfrm>
          </p:grpSpPr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972BF864-D799-48C9-A8C6-CE287515E6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49286" y="2524125"/>
                <a:ext cx="3771900" cy="1809750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6C0B842B-CF57-49B4-A149-709325D8C4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9761" y="4333875"/>
                <a:ext cx="3762375" cy="4838700"/>
              </a:xfrm>
              <a:prstGeom prst="rect">
                <a:avLst/>
              </a:prstGeom>
            </p:spPr>
          </p:pic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8277167-1E02-4349-8C2D-41D7714C96E7}"/>
                </a:ext>
              </a:extLst>
            </p:cNvPr>
            <p:cNvSpPr txBox="1"/>
            <p:nvPr/>
          </p:nvSpPr>
          <p:spPr>
            <a:xfrm>
              <a:off x="2337533" y="6187810"/>
              <a:ext cx="15872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err="1"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김과외</a:t>
              </a:r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</a:t>
              </a:r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“</a:t>
              </a:r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시범과외</a:t>
              </a:r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＂</a:t>
              </a:r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검색 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635C9E5-7D48-4B13-A655-45649C1D2FAD}"/>
              </a:ext>
            </a:extLst>
          </p:cNvPr>
          <p:cNvSpPr txBox="1"/>
          <p:nvPr/>
        </p:nvSpPr>
        <p:spPr>
          <a:xfrm>
            <a:off x="6700962" y="3199734"/>
            <a:ext cx="60465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선택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A4F875-B9E6-4A85-B6CC-6B4CC67CE3E2}"/>
              </a:ext>
            </a:extLst>
          </p:cNvPr>
          <p:cNvSpPr txBox="1"/>
          <p:nvPr/>
        </p:nvSpPr>
        <p:spPr>
          <a:xfrm>
            <a:off x="7608313" y="5561007"/>
            <a:ext cx="156004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화상 시범 과외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FFFB0A14-73F5-41B3-9E4F-19C699290BC7}"/>
              </a:ext>
            </a:extLst>
          </p:cNvPr>
          <p:cNvSpPr/>
          <p:nvPr/>
        </p:nvSpPr>
        <p:spPr>
          <a:xfrm>
            <a:off x="7757534" y="4109378"/>
            <a:ext cx="1038140" cy="336304"/>
          </a:xfrm>
          <a:prstGeom prst="rect">
            <a:avLst/>
          </a:prstGeom>
          <a:solidFill>
            <a:srgbClr val="F5B8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무한반복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A83D1E18-BF28-4D8A-9F89-72AA8AE37B9D}"/>
              </a:ext>
            </a:extLst>
          </p:cNvPr>
          <p:cNvGrpSpPr/>
          <p:nvPr/>
        </p:nvGrpSpPr>
        <p:grpSpPr>
          <a:xfrm rot="2608683">
            <a:off x="6923533" y="2919949"/>
            <a:ext cx="2609511" cy="2625331"/>
            <a:chOff x="6923533" y="2919949"/>
            <a:chExt cx="2609511" cy="2625331"/>
          </a:xfrm>
        </p:grpSpPr>
        <p:sp>
          <p:nvSpPr>
            <p:cNvPr id="44" name="화살표: 원형 43">
              <a:extLst>
                <a:ext uri="{FF2B5EF4-FFF2-40B4-BE49-F238E27FC236}">
                  <a16:creationId xmlns:a16="http://schemas.microsoft.com/office/drawing/2014/main" id="{2D04300A-CA49-497A-83A2-9585758839FC}"/>
                </a:ext>
              </a:extLst>
            </p:cNvPr>
            <p:cNvSpPr/>
            <p:nvPr/>
          </p:nvSpPr>
          <p:spPr>
            <a:xfrm rot="320951">
              <a:off x="7276041" y="2919949"/>
              <a:ext cx="2147349" cy="2147349"/>
            </a:xfrm>
            <a:prstGeom prst="circularArrow">
              <a:avLst>
                <a:gd name="adj1" fmla="val 16310"/>
                <a:gd name="adj2" fmla="val 1142319"/>
                <a:gd name="adj3" fmla="val 20526827"/>
                <a:gd name="adj4" fmla="val 13087379"/>
                <a:gd name="adj5" fmla="val 12500"/>
              </a:avLst>
            </a:prstGeom>
            <a:solidFill>
              <a:srgbClr val="134A8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화살표: 원형 44">
              <a:extLst>
                <a:ext uri="{FF2B5EF4-FFF2-40B4-BE49-F238E27FC236}">
                  <a16:creationId xmlns:a16="http://schemas.microsoft.com/office/drawing/2014/main" id="{E1074BE5-38EC-4E75-B9BD-86D401132D52}"/>
                </a:ext>
              </a:extLst>
            </p:cNvPr>
            <p:cNvSpPr/>
            <p:nvPr/>
          </p:nvSpPr>
          <p:spPr>
            <a:xfrm rot="7491579">
              <a:off x="7385695" y="3397931"/>
              <a:ext cx="2147349" cy="2147349"/>
            </a:xfrm>
            <a:prstGeom prst="circularArrow">
              <a:avLst>
                <a:gd name="adj1" fmla="val 9285"/>
                <a:gd name="adj2" fmla="val 1142319"/>
                <a:gd name="adj3" fmla="val 20181725"/>
                <a:gd name="adj4" fmla="val 13087379"/>
                <a:gd name="adj5" fmla="val 12500"/>
              </a:avLst>
            </a:prstGeom>
            <a:solidFill>
              <a:srgbClr val="658D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6" name="화살표: 원형 45">
              <a:extLst>
                <a:ext uri="{FF2B5EF4-FFF2-40B4-BE49-F238E27FC236}">
                  <a16:creationId xmlns:a16="http://schemas.microsoft.com/office/drawing/2014/main" id="{88744ACA-97E9-43E5-A8E7-23256724A116}"/>
                </a:ext>
              </a:extLst>
            </p:cNvPr>
            <p:cNvSpPr/>
            <p:nvPr/>
          </p:nvSpPr>
          <p:spPr>
            <a:xfrm rot="14856497">
              <a:off x="6923533" y="3262849"/>
              <a:ext cx="2147349" cy="2147349"/>
            </a:xfrm>
            <a:prstGeom prst="circularArrow">
              <a:avLst>
                <a:gd name="adj1" fmla="val 4082"/>
                <a:gd name="adj2" fmla="val 1142319"/>
                <a:gd name="adj3" fmla="val 20204510"/>
                <a:gd name="adj4" fmla="val 13087379"/>
                <a:gd name="adj5" fmla="val 12500"/>
              </a:avLst>
            </a:prstGeom>
            <a:solidFill>
              <a:srgbClr val="B5C7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4A4597D9-9985-4BAA-B191-342B94BB27B5}"/>
              </a:ext>
            </a:extLst>
          </p:cNvPr>
          <p:cNvSpPr txBox="1"/>
          <p:nvPr/>
        </p:nvSpPr>
        <p:spPr>
          <a:xfrm>
            <a:off x="9392891" y="3469582"/>
            <a:ext cx="108234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채팅 상담</a:t>
            </a:r>
          </a:p>
        </p:txBody>
      </p:sp>
    </p:spTree>
    <p:extLst>
      <p:ext uri="{BB962C8B-B14F-4D97-AF65-F5344CB8AC3E}">
        <p14:creationId xmlns:p14="http://schemas.microsoft.com/office/powerpoint/2010/main" val="389546149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8" grpId="0"/>
      <p:bldP spid="43" grpId="0" animBg="1"/>
      <p:bldP spid="4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그룹 63"/>
          <p:cNvGrpSpPr/>
          <p:nvPr/>
        </p:nvGrpSpPr>
        <p:grpSpPr>
          <a:xfrm>
            <a:off x="6950912" y="984166"/>
            <a:ext cx="4591944" cy="1033428"/>
            <a:chOff x="6666432" y="1124914"/>
            <a:chExt cx="4591944" cy="1033428"/>
          </a:xfrm>
        </p:grpSpPr>
        <p:sp>
          <p:nvSpPr>
            <p:cNvPr id="33" name="타원 32"/>
            <p:cNvSpPr/>
            <p:nvPr/>
          </p:nvSpPr>
          <p:spPr>
            <a:xfrm>
              <a:off x="6666432" y="1162920"/>
              <a:ext cx="995422" cy="995422"/>
            </a:xfrm>
            <a:prstGeom prst="ellipse">
              <a:avLst/>
            </a:prstGeom>
            <a:solidFill>
              <a:srgbClr val="134A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7812911" y="1124914"/>
              <a:ext cx="28777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텍스트로 해결되지 않는 질문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842056" y="1474655"/>
              <a:ext cx="341632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현재 내 상황에 알맞지 않거나</a:t>
              </a:r>
              <a:endPara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  <a:p>
              <a:r>
                <a:rPr lang="ko-KR" altLang="en-US" sz="16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텍스트 설명으로는 이해가 되지 않을 때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66432" y="1337465"/>
              <a:ext cx="9954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bg1">
                      <a:alpha val="63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endParaRPr lang="ko-KR" altLang="en-US" sz="3600" dirty="0">
                <a:solidFill>
                  <a:schemeClr val="bg1">
                    <a:alpha val="63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6950912" y="2945532"/>
            <a:ext cx="4562799" cy="1033428"/>
            <a:chOff x="6666432" y="3086280"/>
            <a:chExt cx="4562799" cy="1033428"/>
          </a:xfrm>
        </p:grpSpPr>
        <p:sp>
          <p:nvSpPr>
            <p:cNvPr id="34" name="타원 33"/>
            <p:cNvSpPr/>
            <p:nvPr/>
          </p:nvSpPr>
          <p:spPr>
            <a:xfrm>
              <a:off x="6666432" y="3124286"/>
              <a:ext cx="995422" cy="995422"/>
            </a:xfrm>
            <a:prstGeom prst="ellipse">
              <a:avLst/>
            </a:prstGeom>
            <a:solidFill>
              <a:srgbClr val="6D8D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7812911" y="3086280"/>
              <a:ext cx="12923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질문 접근성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812911" y="3434633"/>
              <a:ext cx="341632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무수히 많은 질문 중</a:t>
              </a:r>
              <a:endPara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  <a:p>
              <a:r>
                <a:rPr lang="ko-KR" altLang="en-US" sz="16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답변자가 원하는 질문을 찾기가 어려움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666432" y="3298831"/>
              <a:ext cx="9954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bg1">
                      <a:alpha val="63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endParaRPr lang="ko-KR" altLang="en-US" sz="3600" dirty="0">
                <a:solidFill>
                  <a:schemeClr val="bg1">
                    <a:alpha val="63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6950912" y="4906898"/>
            <a:ext cx="4934696" cy="1033428"/>
            <a:chOff x="6666432" y="5047646"/>
            <a:chExt cx="4934696" cy="1033428"/>
          </a:xfrm>
        </p:grpSpPr>
        <p:sp>
          <p:nvSpPr>
            <p:cNvPr id="35" name="타원 34"/>
            <p:cNvSpPr/>
            <p:nvPr/>
          </p:nvSpPr>
          <p:spPr>
            <a:xfrm>
              <a:off x="6666432" y="5085652"/>
              <a:ext cx="995422" cy="995422"/>
            </a:xfrm>
            <a:prstGeom prst="ellipse">
              <a:avLst/>
            </a:prstGeom>
            <a:solidFill>
              <a:srgbClr val="B5C7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812911" y="5047646"/>
              <a:ext cx="3203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이력 수동 기재 및 반복적인 시범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7812911" y="5395999"/>
              <a:ext cx="378821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개인이 직접 수정해야하는 이력</a:t>
              </a:r>
              <a:r>
                <a:rPr lang="en-US" altLang="ko-KR" sz="16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</a:t>
              </a:r>
            </a:p>
            <a:p>
              <a:r>
                <a:rPr lang="ko-KR" altLang="en-US" sz="16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수업 스타일 조율을 위한 반복되는 시범수업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666432" y="5260197"/>
              <a:ext cx="9954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bg1">
                      <a:alpha val="63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</a:t>
              </a:r>
              <a:endParaRPr lang="ko-KR" altLang="en-US" sz="3600" dirty="0">
                <a:solidFill>
                  <a:schemeClr val="bg1">
                    <a:alpha val="63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439837" y="337835"/>
            <a:ext cx="14446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39837" y="3349093"/>
            <a:ext cx="35910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실제로 문제점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을 </a:t>
            </a:r>
            <a:r>
              <a:rPr lang="ko-KR" altLang="en-US" sz="1600" dirty="0" err="1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타겟팅하여</a:t>
            </a:r>
            <a:endParaRPr lang="en-US" altLang="ko-KR" sz="16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해소할 수 있는 서비스를 구상하였습니다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0" y="337835"/>
            <a:ext cx="143384" cy="646331"/>
          </a:xfrm>
          <a:prstGeom prst="rect">
            <a:avLst/>
          </a:prstGeom>
          <a:solidFill>
            <a:srgbClr val="6D8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/>
          <p:cNvSpPr/>
          <p:nvPr/>
        </p:nvSpPr>
        <p:spPr>
          <a:xfrm>
            <a:off x="0" y="3158082"/>
            <a:ext cx="143384" cy="966799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EAEAEA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7C0863F-DFDD-4441-AF32-741196D2C6D2}"/>
              </a:ext>
            </a:extLst>
          </p:cNvPr>
          <p:cNvGrpSpPr/>
          <p:nvPr/>
        </p:nvGrpSpPr>
        <p:grpSpPr>
          <a:xfrm>
            <a:off x="12192000" y="797456"/>
            <a:ext cx="6084257" cy="1359734"/>
            <a:chOff x="6095999" y="808211"/>
            <a:chExt cx="6084257" cy="1359734"/>
          </a:xfrm>
        </p:grpSpPr>
        <p:sp>
          <p:nvSpPr>
            <p:cNvPr id="25" name="사각형: 잘린 한쪽 모서리 24">
              <a:extLst>
                <a:ext uri="{FF2B5EF4-FFF2-40B4-BE49-F238E27FC236}">
                  <a16:creationId xmlns:a16="http://schemas.microsoft.com/office/drawing/2014/main" id="{2891C5D1-A607-4B74-8AD8-E59526130626}"/>
                </a:ext>
              </a:extLst>
            </p:cNvPr>
            <p:cNvSpPr/>
            <p:nvPr/>
          </p:nvSpPr>
          <p:spPr>
            <a:xfrm flipH="1">
              <a:off x="6095999" y="808211"/>
              <a:ext cx="6084257" cy="1359734"/>
            </a:xfrm>
            <a:prstGeom prst="snip1Rect">
              <a:avLst>
                <a:gd name="adj" fmla="val 50000"/>
              </a:avLst>
            </a:prstGeom>
            <a:solidFill>
              <a:srgbClr val="134A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0D8186E1-D73C-496A-9AD0-6C018C050C76}"/>
                </a:ext>
              </a:extLst>
            </p:cNvPr>
            <p:cNvGrpSpPr/>
            <p:nvPr/>
          </p:nvGrpSpPr>
          <p:grpSpPr>
            <a:xfrm>
              <a:off x="6950912" y="984166"/>
              <a:ext cx="4291892" cy="1033428"/>
              <a:chOff x="6666432" y="1124914"/>
              <a:chExt cx="4291892" cy="1033428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4A2889E7-FDBF-4A1E-872C-B96D8C932F1F}"/>
                  </a:ext>
                </a:extLst>
              </p:cNvPr>
              <p:cNvSpPr/>
              <p:nvPr/>
            </p:nvSpPr>
            <p:spPr>
              <a:xfrm>
                <a:off x="6666432" y="1162920"/>
                <a:ext cx="995422" cy="99542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134A8B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28933F5-1CCC-48E8-84AC-C4A4575DA182}"/>
                  </a:ext>
                </a:extLst>
              </p:cNvPr>
              <p:cNvSpPr txBox="1"/>
              <p:nvPr/>
            </p:nvSpPr>
            <p:spPr>
              <a:xfrm>
                <a:off x="7812911" y="1124914"/>
                <a:ext cx="31454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실시간이 필요한 경우 화상 질문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3050957-F7CB-4707-B45B-279C41D2955E}"/>
                  </a:ext>
                </a:extLst>
              </p:cNvPr>
              <p:cNvSpPr txBox="1"/>
              <p:nvPr/>
            </p:nvSpPr>
            <p:spPr>
              <a:xfrm>
                <a:off x="7842056" y="1474655"/>
                <a:ext cx="289855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화상에 대한 예약 및 성사 확인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,</a:t>
                </a:r>
              </a:p>
              <a:p>
                <a:r>
                  <a:rPr lang="ko-KR" altLang="en-US" sz="160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답변자에 대한 평가 서비스 진행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96B9D44-63E1-4C9B-B36E-7D34F3FC8116}"/>
                  </a:ext>
                </a:extLst>
              </p:cNvPr>
              <p:cNvSpPr txBox="1"/>
              <p:nvPr/>
            </p:nvSpPr>
            <p:spPr>
              <a:xfrm>
                <a:off x="6666432" y="1337465"/>
                <a:ext cx="9954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dirty="0">
                    <a:solidFill>
                      <a:srgbClr val="134A8B">
                        <a:alpha val="63000"/>
                      </a:srgb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1</a:t>
                </a:r>
                <a:endParaRPr lang="ko-KR" altLang="en-US" sz="3600" dirty="0">
                  <a:solidFill>
                    <a:srgbClr val="134A8B">
                      <a:alpha val="63000"/>
                    </a:srgb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563A969-AE29-404F-986D-8B0EA8179FF2}"/>
              </a:ext>
            </a:extLst>
          </p:cNvPr>
          <p:cNvGrpSpPr/>
          <p:nvPr/>
        </p:nvGrpSpPr>
        <p:grpSpPr>
          <a:xfrm>
            <a:off x="12191999" y="2777522"/>
            <a:ext cx="6084257" cy="1359734"/>
            <a:chOff x="6095998" y="2797802"/>
            <a:chExt cx="6084257" cy="1359734"/>
          </a:xfrm>
        </p:grpSpPr>
        <p:sp>
          <p:nvSpPr>
            <p:cNvPr id="32" name="사각형: 잘린 한쪽 모서리 31">
              <a:extLst>
                <a:ext uri="{FF2B5EF4-FFF2-40B4-BE49-F238E27FC236}">
                  <a16:creationId xmlns:a16="http://schemas.microsoft.com/office/drawing/2014/main" id="{9D7A8A5B-8CC9-4039-94B8-EC13A418793B}"/>
                </a:ext>
              </a:extLst>
            </p:cNvPr>
            <p:cNvSpPr/>
            <p:nvPr/>
          </p:nvSpPr>
          <p:spPr>
            <a:xfrm flipH="1">
              <a:off x="6095998" y="2797802"/>
              <a:ext cx="6084257" cy="1359734"/>
            </a:xfrm>
            <a:prstGeom prst="snip1Rect">
              <a:avLst>
                <a:gd name="adj" fmla="val 50000"/>
              </a:avLst>
            </a:prstGeom>
            <a:solidFill>
              <a:srgbClr val="6D8D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28083D5E-1587-4818-A8EC-FEDF59887CC8}"/>
                </a:ext>
              </a:extLst>
            </p:cNvPr>
            <p:cNvGrpSpPr/>
            <p:nvPr/>
          </p:nvGrpSpPr>
          <p:grpSpPr>
            <a:xfrm>
              <a:off x="6950912" y="2945532"/>
              <a:ext cx="4788823" cy="1033428"/>
              <a:chOff x="6666432" y="3086280"/>
              <a:chExt cx="4788823" cy="1033428"/>
            </a:xfrm>
          </p:grpSpPr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8AFF35E4-512B-499B-AFCA-93D2E5211B72}"/>
                  </a:ext>
                </a:extLst>
              </p:cNvPr>
              <p:cNvSpPr/>
              <p:nvPr/>
            </p:nvSpPr>
            <p:spPr>
              <a:xfrm>
                <a:off x="6666432" y="3124286"/>
                <a:ext cx="995422" cy="99542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D8DC6"/>
                  </a:solidFill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D16C273-7C4A-464E-80C3-7457B411EC80}"/>
                  </a:ext>
                </a:extLst>
              </p:cNvPr>
              <p:cNvSpPr txBox="1"/>
              <p:nvPr/>
            </p:nvSpPr>
            <p:spPr>
              <a:xfrm>
                <a:off x="7803386" y="3086280"/>
                <a:ext cx="2247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chemeClr val="bg1">
                        <a:lumMod val="9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질문 </a:t>
                </a:r>
                <a:r>
                  <a:rPr lang="ko-KR" altLang="en-US">
                    <a:solidFill>
                      <a:schemeClr val="bg1">
                        <a:lumMod val="9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예상 난이도 </a:t>
                </a:r>
                <a:r>
                  <a:rPr lang="ko-KR" altLang="en-US" dirty="0">
                    <a:solidFill>
                      <a:schemeClr val="bg1">
                        <a:lumMod val="9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표기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C3A83B34-A810-4DC4-A925-204DE85E6893}"/>
                  </a:ext>
                </a:extLst>
              </p:cNvPr>
              <p:cNvSpPr txBox="1"/>
              <p:nvPr/>
            </p:nvSpPr>
            <p:spPr>
              <a:xfrm>
                <a:off x="7812911" y="3434633"/>
                <a:ext cx="364234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>
                        <a:lumMod val="9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질문자가 스스로 문제에 대한 난이도 표기</a:t>
                </a:r>
                <a:r>
                  <a:rPr lang="en-US" altLang="ko-KR" sz="1600" dirty="0">
                    <a:solidFill>
                      <a:schemeClr val="bg1">
                        <a:lumMod val="9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,</a:t>
                </a:r>
              </a:p>
              <a:p>
                <a:r>
                  <a:rPr lang="ko-KR" altLang="en-US" sz="1600" dirty="0">
                    <a:solidFill>
                      <a:schemeClr val="bg1">
                        <a:lumMod val="9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한 눈에 보여주며 쉬운 접근 가능</a:t>
                </a:r>
                <a:endParaRPr lang="en-US" altLang="ko-KR" sz="1600" dirty="0">
                  <a:solidFill>
                    <a:schemeClr val="bg1">
                      <a:lumMod val="9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07A5A23-5723-49B7-A965-1D6118F336CC}"/>
                  </a:ext>
                </a:extLst>
              </p:cNvPr>
              <p:cNvSpPr txBox="1"/>
              <p:nvPr/>
            </p:nvSpPr>
            <p:spPr>
              <a:xfrm>
                <a:off x="6666432" y="3298831"/>
                <a:ext cx="9954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dirty="0">
                    <a:solidFill>
                      <a:srgbClr val="6D8DC6">
                        <a:alpha val="63000"/>
                      </a:srgb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2</a:t>
                </a:r>
                <a:endParaRPr lang="ko-KR" altLang="en-US" sz="3600" dirty="0">
                  <a:solidFill>
                    <a:srgbClr val="6D8DC6">
                      <a:alpha val="63000"/>
                    </a:srgb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1054B334-8EE3-4518-A0DF-49F7C9F7F45F}"/>
              </a:ext>
            </a:extLst>
          </p:cNvPr>
          <p:cNvGrpSpPr/>
          <p:nvPr/>
        </p:nvGrpSpPr>
        <p:grpSpPr>
          <a:xfrm>
            <a:off x="12191998" y="4728589"/>
            <a:ext cx="6084257" cy="1359734"/>
            <a:chOff x="6095997" y="4748869"/>
            <a:chExt cx="6084257" cy="1359734"/>
          </a:xfrm>
        </p:grpSpPr>
        <p:sp>
          <p:nvSpPr>
            <p:cNvPr id="42" name="사각형: 잘린 한쪽 모서리 41">
              <a:extLst>
                <a:ext uri="{FF2B5EF4-FFF2-40B4-BE49-F238E27FC236}">
                  <a16:creationId xmlns:a16="http://schemas.microsoft.com/office/drawing/2014/main" id="{92FA9FAD-394C-405B-A74C-47FBF5CE9BF1}"/>
                </a:ext>
              </a:extLst>
            </p:cNvPr>
            <p:cNvSpPr/>
            <p:nvPr/>
          </p:nvSpPr>
          <p:spPr>
            <a:xfrm flipH="1">
              <a:off x="6095997" y="4748869"/>
              <a:ext cx="6084257" cy="1359734"/>
            </a:xfrm>
            <a:prstGeom prst="snip1Rect">
              <a:avLst>
                <a:gd name="adj" fmla="val 50000"/>
              </a:avLst>
            </a:prstGeom>
            <a:solidFill>
              <a:srgbClr val="B5C7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B79C1693-BBE2-400D-8F36-C528093E1AAC}"/>
                </a:ext>
              </a:extLst>
            </p:cNvPr>
            <p:cNvGrpSpPr/>
            <p:nvPr/>
          </p:nvGrpSpPr>
          <p:grpSpPr>
            <a:xfrm>
              <a:off x="6950912" y="4906898"/>
              <a:ext cx="4511503" cy="1033428"/>
              <a:chOff x="6666432" y="5047646"/>
              <a:chExt cx="4511503" cy="1033428"/>
            </a:xfrm>
          </p:grpSpPr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21CFA775-B4D6-43B9-9A88-EBABBA628193}"/>
                  </a:ext>
                </a:extLst>
              </p:cNvPr>
              <p:cNvSpPr/>
              <p:nvPr/>
            </p:nvSpPr>
            <p:spPr>
              <a:xfrm>
                <a:off x="6666432" y="5085652"/>
                <a:ext cx="995422" cy="99542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BF0AD6A5-F2B7-4032-9B60-73410F8D5BC9}"/>
                  </a:ext>
                </a:extLst>
              </p:cNvPr>
              <p:cNvSpPr txBox="1"/>
              <p:nvPr/>
            </p:nvSpPr>
            <p:spPr>
              <a:xfrm>
                <a:off x="7812911" y="5047646"/>
                <a:ext cx="32608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이력 자동 등록 및 수업 영상 제공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94251808-44AC-4522-B8F0-FD8DE1A7A5B7}"/>
                  </a:ext>
                </a:extLst>
              </p:cNvPr>
              <p:cNvSpPr txBox="1"/>
              <p:nvPr/>
            </p:nvSpPr>
            <p:spPr>
              <a:xfrm>
                <a:off x="7812911" y="5395999"/>
                <a:ext cx="336502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서비스 내 활동을 통계로 제공</a:t>
                </a:r>
                <a:r>
                  <a:rPr lang="en-US" altLang="ko-KR" sz="1600" dirty="0"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,</a:t>
                </a:r>
              </a:p>
              <a:p>
                <a:r>
                  <a:rPr lang="ko-KR" altLang="en-US" sz="1600" dirty="0"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화상으로 진행한 영상을 답변으로 공개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144B089-E9CB-48DD-A550-3C0A37B410D4}"/>
                  </a:ext>
                </a:extLst>
              </p:cNvPr>
              <p:cNvSpPr txBox="1"/>
              <p:nvPr/>
            </p:nvSpPr>
            <p:spPr>
              <a:xfrm>
                <a:off x="6666432" y="5260197"/>
                <a:ext cx="9954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dirty="0">
                    <a:solidFill>
                      <a:srgbClr val="B5C7D3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3</a:t>
                </a:r>
                <a:endParaRPr lang="ko-KR" altLang="en-US" sz="3600" dirty="0">
                  <a:solidFill>
                    <a:srgbClr val="B5C7D3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724565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22222E-6 L -0.49909 0.00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9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33333E-6 L -0.49909 -0.000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96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59259E-6 L -0.49909 0.00069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961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D8DC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>
                    <a:lumMod val="85000"/>
                    <a:alpha val="0"/>
                  </a:schemeClr>
                </a:solidFill>
              </a:ln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020504" y="1251994"/>
            <a:ext cx="4581645" cy="2577176"/>
          </a:xfrm>
          <a:prstGeom prst="rect">
            <a:avLst/>
          </a:prstGeom>
          <a:solidFill>
            <a:srgbClr val="6D8DC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>
                    <a:lumMod val="85000"/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576349" y="1251994"/>
            <a:ext cx="4581645" cy="2577176"/>
          </a:xfrm>
          <a:prstGeom prst="rect">
            <a:avLst/>
          </a:prstGeom>
          <a:solidFill>
            <a:srgbClr val="6D8DC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>
                    <a:lumMod val="85000"/>
                    <a:alpha val="0"/>
                  </a:schemeClr>
                </a:solidFill>
              </a:ln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80010" y="4184023"/>
            <a:ext cx="166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마스코트 </a:t>
            </a:r>
            <a:r>
              <a:rPr lang="en-US" altLang="ko-KR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베리</a:t>
            </a:r>
            <a:r>
              <a:rPr lang="en-US" altLang="ko-KR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endParaRPr lang="ko-KR" altLang="en-US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0F4C8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035854" y="4184023"/>
            <a:ext cx="166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포인트</a:t>
            </a:r>
            <a:r>
              <a:rPr lang="en-US" altLang="ko-KR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 </a:t>
            </a:r>
            <a:r>
              <a:rPr lang="ko-KR" altLang="en-US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F4C8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08785" y="4702038"/>
            <a:ext cx="34050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자칫하면 지루할 수 있는 </a:t>
            </a:r>
            <a:r>
              <a:rPr lang="en-US" altLang="ko-KR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“</a:t>
            </a:r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공부</a:t>
            </a:r>
            <a:r>
              <a:rPr lang="en-US" altLang="ko-KR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”</a:t>
            </a:r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라는</a:t>
            </a:r>
            <a:endParaRPr lang="en-US" altLang="ko-KR" sz="16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주제에 활기를 불어넣어줍니다</a:t>
            </a:r>
            <a:r>
              <a:rPr lang="en-US" altLang="ko-KR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algn="ctr"/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6D8DC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우리 귀여운 다양한 베리 좋아해주세요</a:t>
            </a:r>
            <a:r>
              <a:rPr lang="en-US" altLang="ko-KR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6D8DC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ko-KR" altLang="en-US" sz="16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6D8DC6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88299" y="4702038"/>
            <a:ext cx="37577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6D8DC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활동이 쌓이면 홍보가 된다</a:t>
            </a:r>
            <a:r>
              <a:rPr lang="en-US" altLang="ko-KR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6D8DC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!</a:t>
            </a:r>
          </a:p>
          <a:p>
            <a:pPr algn="ctr"/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답변 등록</a:t>
            </a:r>
            <a:r>
              <a:rPr lang="en-US" altLang="ko-KR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좋아요</a:t>
            </a:r>
            <a:r>
              <a:rPr lang="en-US" altLang="ko-KR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팔로우</a:t>
            </a:r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등</a:t>
            </a:r>
            <a:endParaRPr lang="en-US" altLang="ko-KR" sz="16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포인트가 많을 수록 더 홍보할 수 있습니다</a:t>
            </a:r>
            <a:r>
              <a:rPr lang="en-US" altLang="ko-KR" sz="16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!</a:t>
            </a:r>
            <a:endParaRPr lang="ko-KR" altLang="en-US" sz="16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EBAD6D0-78F4-40D3-8304-4062CA44BC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504" y="2470779"/>
            <a:ext cx="4581645" cy="1165159"/>
          </a:xfrm>
          <a:prstGeom prst="rect">
            <a:avLst/>
          </a:prstGeom>
        </p:spPr>
      </p:pic>
      <p:pic>
        <p:nvPicPr>
          <p:cNvPr id="1026" name="Picture 2" descr="Blueberry">
            <a:extLst>
              <a:ext uri="{FF2B5EF4-FFF2-40B4-BE49-F238E27FC236}">
                <a16:creationId xmlns:a16="http://schemas.microsoft.com/office/drawing/2014/main" id="{61FDAD72-907E-473A-AC79-DFC51C703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799" y="1598210"/>
            <a:ext cx="1884744" cy="188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85601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066035" y="747917"/>
            <a:ext cx="3678891" cy="5506720"/>
          </a:xfrm>
          <a:prstGeom prst="rect">
            <a:avLst/>
          </a:prstGeom>
          <a:solidFill>
            <a:srgbClr val="0F4C8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859464" y="1759994"/>
            <a:ext cx="3742016" cy="34825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667445" y="4442341"/>
            <a:ext cx="241175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솔버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(SOLVER)</a:t>
            </a: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직접 만나봅시다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59CD4D-A75E-4F34-85DB-F8F3315B3EC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704" y="1855232"/>
            <a:ext cx="3147536" cy="314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7499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질문자 영상">
            <a:hlinkClick r:id="" action="ppaction://media"/>
            <a:extLst>
              <a:ext uri="{FF2B5EF4-FFF2-40B4-BE49-F238E27FC236}">
                <a16:creationId xmlns:a16="http://schemas.microsoft.com/office/drawing/2014/main" id="{D2A62A0D-AFE5-447D-B33E-50536464C4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28596"/>
            <a:ext cx="12192000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" y="0"/>
            <a:ext cx="12192000" cy="552446"/>
          </a:xfrm>
          <a:prstGeom prst="rect">
            <a:avLst/>
          </a:prstGeom>
          <a:solidFill>
            <a:srgbClr val="0F4C8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5210984" y="91557"/>
            <a:ext cx="1770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질문자 입장 화상</a:t>
            </a:r>
          </a:p>
        </p:txBody>
      </p:sp>
    </p:spTree>
    <p:extLst>
      <p:ext uri="{BB962C8B-B14F-4D97-AF65-F5344CB8AC3E}">
        <p14:creationId xmlns:p14="http://schemas.microsoft.com/office/powerpoint/2010/main" val="17807246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답변자 영상">
            <a:hlinkClick r:id="" action="ppaction://media"/>
            <a:extLst>
              <a:ext uri="{FF2B5EF4-FFF2-40B4-BE49-F238E27FC236}">
                <a16:creationId xmlns:a16="http://schemas.microsoft.com/office/drawing/2014/main" id="{F2713CA4-1A98-4772-8E90-8D4E0FFBC9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28598"/>
            <a:ext cx="12192000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" y="0"/>
            <a:ext cx="12192000" cy="552446"/>
          </a:xfrm>
          <a:prstGeom prst="rect">
            <a:avLst/>
          </a:prstGeom>
          <a:solidFill>
            <a:srgbClr val="0F4C8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5210985" y="91557"/>
            <a:ext cx="1770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답변자 입장 화상</a:t>
            </a:r>
          </a:p>
        </p:txBody>
      </p:sp>
    </p:spTree>
    <p:extLst>
      <p:ext uri="{BB962C8B-B14F-4D97-AF65-F5344CB8AC3E}">
        <p14:creationId xmlns:p14="http://schemas.microsoft.com/office/powerpoint/2010/main" val="32277979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299</Words>
  <Application>Microsoft Office PowerPoint</Application>
  <PresentationFormat>와이드스크린</PresentationFormat>
  <Paragraphs>84</Paragraphs>
  <Slides>11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나눔스퀘어</vt:lpstr>
      <vt:lpstr>나눔스퀘어 Bold</vt:lpstr>
      <vt:lpstr>나눔스퀘어 ExtraBold</vt:lpstr>
      <vt:lpstr>나눔스퀘어 Light</vt:lpstr>
      <vt:lpstr>나눔스퀘어_ac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multicampus</dc:creator>
  <cp:lastModifiedBy>당 현아</cp:lastModifiedBy>
  <cp:revision>33</cp:revision>
  <dcterms:created xsi:type="dcterms:W3CDTF">2021-08-19T16:22:19Z</dcterms:created>
  <dcterms:modified xsi:type="dcterms:W3CDTF">2021-08-20T02:20:00Z</dcterms:modified>
</cp:coreProperties>
</file>

<file path=docProps/thumbnail.jpeg>
</file>